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867-BE9C-490F-BC9B-362A510F3D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9341-B207-4822-AD03-12B7EC8BB2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322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867-BE9C-490F-BC9B-362A510F3D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9341-B207-4822-AD03-12B7EC8BB2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38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867-BE9C-490F-BC9B-362A510F3D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9341-B207-4822-AD03-12B7EC8BB2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652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867-BE9C-490F-BC9B-362A510F3D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9341-B207-4822-AD03-12B7EC8BB2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17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867-BE9C-490F-BC9B-362A510F3D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9341-B207-4822-AD03-12B7EC8BB2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60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867-BE9C-490F-BC9B-362A510F3D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9341-B207-4822-AD03-12B7EC8BB2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649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867-BE9C-490F-BC9B-362A510F3D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9341-B207-4822-AD03-12B7EC8BB2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37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867-BE9C-490F-BC9B-362A510F3D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9341-B207-4822-AD03-12B7EC8BB2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25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867-BE9C-490F-BC9B-362A510F3D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9341-B207-4822-AD03-12B7EC8BB2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212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867-BE9C-490F-BC9B-362A510F3D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9341-B207-4822-AD03-12B7EC8BB2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652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5867-BE9C-490F-BC9B-362A510F3D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9341-B207-4822-AD03-12B7EC8BB2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9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F5867-BE9C-490F-BC9B-362A510F3D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49341-B207-4822-AD03-12B7EC8BB26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5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2286000"/>
          </a:xfrm>
        </p:spPr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0DFF13"/>
                </a:solidFill>
              </a:rPr>
              <a:t>Kid </a:t>
            </a:r>
            <a:r>
              <a:rPr lang="en-US" sz="7200" b="1" u="sng" dirty="0" err="1" smtClean="0">
                <a:solidFill>
                  <a:srgbClr val="0DFF13"/>
                </a:solidFill>
              </a:rPr>
              <a:t>Topia</a:t>
            </a:r>
            <a:r>
              <a:rPr lang="en-US" sz="7200" b="1" u="sng" dirty="0" smtClean="0">
                <a:solidFill>
                  <a:srgbClr val="0DFF13"/>
                </a:solidFill>
              </a:rPr>
              <a:t/>
            </a:r>
            <a:br>
              <a:rPr lang="en-US" sz="7200" b="1" u="sng" dirty="0" smtClean="0">
                <a:solidFill>
                  <a:srgbClr val="0DFF13"/>
                </a:solidFill>
              </a:rPr>
            </a:br>
            <a:r>
              <a:rPr lang="en-US" sz="2800" b="1" u="sng" dirty="0" smtClean="0">
                <a:solidFill>
                  <a:srgbClr val="FF0000"/>
                </a:solidFill>
                <a:latin typeface="Agency FB" pitchFamily="34" charset="0"/>
              </a:rPr>
              <a:t>IT’S A KID’S WORLD </a:t>
            </a:r>
            <a:endParaRPr lang="en-US" sz="2800" b="1" u="sng" dirty="0">
              <a:solidFill>
                <a:srgbClr val="FF0000"/>
              </a:solidFill>
              <a:latin typeface="Agency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685800" y="3581400"/>
            <a:ext cx="6400800" cy="3581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0000DE"/>
                </a:solidFill>
                <a:latin typeface="Bernard MT Condensed" pitchFamily="18" charset="0"/>
              </a:rPr>
              <a:t>Riding Ponies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0000DE"/>
                </a:solidFill>
                <a:latin typeface="Bernard MT Condensed" pitchFamily="18" charset="0"/>
              </a:rPr>
              <a:t> Giant Turtles 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0000DE"/>
                </a:solidFill>
                <a:latin typeface="Bernard MT Condensed" pitchFamily="18" charset="0"/>
              </a:rPr>
              <a:t>Bunnies 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0000DE"/>
                </a:solidFill>
                <a:latin typeface="Bernard MT Condensed" pitchFamily="18" charset="0"/>
              </a:rPr>
              <a:t>Chinchillas    </a:t>
            </a:r>
            <a:endParaRPr lang="en-US" sz="2400" dirty="0">
              <a:solidFill>
                <a:srgbClr val="0000DE"/>
              </a:solidFill>
              <a:latin typeface="Bernard MT Condensed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5400" y="4848761"/>
            <a:ext cx="365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>
                <a:solidFill>
                  <a:srgbClr val="FFFF00"/>
                </a:solidFill>
                <a:latin typeface="Elephant" pitchFamily="18" charset="0"/>
              </a:rPr>
              <a:t>CARNIVAL FOOD 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>
                <a:solidFill>
                  <a:srgbClr val="FFFF00"/>
                </a:solidFill>
                <a:latin typeface="Elephant" pitchFamily="18" charset="0"/>
              </a:rPr>
              <a:t>PICNIC AREA 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>
                <a:solidFill>
                  <a:srgbClr val="FFFF00"/>
                </a:solidFill>
                <a:latin typeface="Elephant" pitchFamily="18" charset="0"/>
              </a:rPr>
              <a:t>PETTING ZOO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>
                <a:solidFill>
                  <a:srgbClr val="FFFF00"/>
                </a:solidFill>
                <a:latin typeface="Elephant" pitchFamily="18" charset="0"/>
              </a:rPr>
              <a:t>FISH FEEDING </a:t>
            </a:r>
            <a:endParaRPr lang="en-US" sz="2000" dirty="0">
              <a:solidFill>
                <a:srgbClr val="FFFF00"/>
              </a:solidFill>
              <a:latin typeface="Elephan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414131"/>
      </p:ext>
    </p:extLst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667 -0.47222 C -0.29132 -0.45717 -0.26597 -0.44213 -0.24288 -0.38264 C -0.21979 -0.32477 -0.21458 -0.11805 -0.17743 -0.12014 C -0.14028 -0.12199 -0.04792 -0.40856 -0.01979 -0.39514 C 0.00833 -0.38171 -0.01042 -0.09838 -0.00833 -0.03889 " pathEditMode="relative" rAng="0" ptsTypes="aaa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00" y="2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rgbClr val="FFFF00"/>
            </a:solidFill>
            <a:prstDash val="sysDot"/>
          </a:ln>
        </p:spPr>
        <p:txBody>
          <a:bodyPr/>
          <a:lstStyle/>
          <a:p>
            <a:r>
              <a:rPr lang="en-US" i="1" u="sng" dirty="0" smtClean="0">
                <a:solidFill>
                  <a:srgbClr val="0000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Interaction With the Animals </a:t>
            </a:r>
            <a:endParaRPr lang="en-US" i="1" u="sng" dirty="0">
              <a:solidFill>
                <a:srgbClr val="0000D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4" name="Picture 3" descr="turt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689903"/>
            <a:ext cx="2743200" cy="2120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rabb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4175" y="4524375"/>
            <a:ext cx="2257425" cy="2028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pettng pon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000" y="1524000"/>
            <a:ext cx="2700000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3048000" y="170694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0000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Kids love interaction with animals they don’t see every day in there homes!</a:t>
            </a:r>
            <a:endParaRPr lang="en-US" sz="2400" b="1" i="1" dirty="0">
              <a:solidFill>
                <a:srgbClr val="0000D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9400" y="3723144"/>
            <a:ext cx="4114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Animals to pet as you please 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barn kids and get close and personal to the animals and learn about PETA 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Giant Tortoise 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Ponies 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Bunnies 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Chinchilla  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 descr="chinnnni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5" y="4572000"/>
            <a:ext cx="2752725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6122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59603"/>
            <a:ext cx="678180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4800" b="1" i="1" dirty="0">
                <a:solidFill>
                  <a:srgbClr val="0DFF13"/>
                </a:solidFill>
                <a:latin typeface="Teen" pitchFamily="2" charset="0"/>
              </a:rPr>
              <a:t>  Animal Needs and Cost </a:t>
            </a:r>
            <a:endParaRPr lang="en-US" sz="4800" b="1" i="1" dirty="0">
              <a:solidFill>
                <a:srgbClr val="0DFF13"/>
              </a:solidFill>
              <a:latin typeface="Tee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371600"/>
            <a:ext cx="4800600" cy="4401205"/>
          </a:xfrm>
          <a:prstGeom prst="rect">
            <a:avLst/>
          </a:prstGeom>
          <a:solidFill>
            <a:schemeClr val="tx1"/>
          </a:solidFill>
          <a:ln w="111125" cmpd="sng">
            <a:solidFill>
              <a:schemeClr val="tx1"/>
            </a:solidFill>
          </a:ln>
          <a:scene3d>
            <a:camera prst="orthographicFront"/>
            <a:lightRig rig="threePt" dir="t"/>
          </a:scene3d>
          <a:sp3d contourW="12700">
            <a:contourClr>
              <a:srgbClr val="0DFF13"/>
            </a:contourClr>
          </a:sp3d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Horses 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Food Needs</a:t>
            </a:r>
          </a:p>
          <a:p>
            <a:pPr marL="342900" indent="-342900">
              <a:buFont typeface="+mj-lt"/>
              <a:buAutoNum type="alphaLcParenR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Half bale of hay (20lbs) a day $10</a:t>
            </a:r>
          </a:p>
          <a:p>
            <a:pPr marL="342900" indent="-342900">
              <a:buFont typeface="+mj-lt"/>
              <a:buAutoNum type="alphaLcParenR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Grain: 3lbs a day </a:t>
            </a:r>
          </a:p>
          <a:p>
            <a:pPr marL="342900" indent="-342900">
              <a:buFont typeface="+mj-lt"/>
              <a:buAutoNum type="alphaLcParenR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 50lbs bag of Blue Seal Pacer is $7.50 </a:t>
            </a:r>
          </a:p>
          <a:p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d)    22 bags is $165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Grooming </a:t>
            </a:r>
          </a:p>
          <a:p>
            <a:pPr marL="342900" indent="-342900">
              <a:buFontTx/>
              <a:buAutoNum type="alphaLcParenR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Bedding/Shaving </a:t>
            </a:r>
          </a:p>
          <a:p>
            <a:pPr marL="342900" indent="-342900">
              <a:buFontTx/>
              <a:buAutoNum type="alphaLcParenR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One bag is $4- $5 to last a week </a:t>
            </a:r>
          </a:p>
          <a:p>
            <a:pPr marL="342900" indent="-342900">
              <a:buFontTx/>
              <a:buAutoNum type="alphaLcParenR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Yearly cost is $234.00</a:t>
            </a:r>
          </a:p>
          <a:p>
            <a:pPr marL="342900" indent="-342900">
              <a:buFontTx/>
              <a:buAutoNum type="alphaLcParenR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Saddles $892.50 x 5 = $4,462.50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Cost of animal </a:t>
            </a:r>
          </a:p>
          <a:p>
            <a:pPr marL="342900" indent="-342900"/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a) 	$750-$900</a:t>
            </a:r>
          </a:p>
          <a:p>
            <a:pPr marL="342900" indent="-342900">
              <a:buFont typeface="+mj-lt"/>
              <a:buAutoNum type="alphaLcParenR"/>
            </a:pPr>
            <a:endParaRPr lang="en-US" b="1" dirty="0">
              <a:solidFill>
                <a:srgbClr val="0DFF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/>
            <a:endParaRPr lang="en-US" dirty="0">
              <a:solidFill>
                <a:srgbClr val="0DFF1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62400" y="1080968"/>
            <a:ext cx="3276600" cy="3262432"/>
          </a:xfrm>
          <a:prstGeom prst="rect">
            <a:avLst/>
          </a:prstGeom>
          <a:solidFill>
            <a:srgbClr val="0DFF13"/>
          </a:solidFill>
          <a:ln w="539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Chinchilla	``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Food needs </a:t>
            </a:r>
          </a:p>
          <a:p>
            <a:pPr marL="514350" indent="-514350">
              <a:buFontTx/>
              <a:buAutoNum type="alphaLcParenR"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Chinchilla diet</a:t>
            </a:r>
          </a:p>
          <a:p>
            <a:pPr marL="514350" indent="-514350">
              <a:buFontTx/>
              <a:buAutoNum type="alphaLcParenR"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Rose hips </a:t>
            </a:r>
          </a:p>
          <a:p>
            <a:pPr marL="514350" indent="-514350">
              <a:buFontTx/>
              <a:buAutoNum type="alphaLcParenR"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40lbs bag= $60x 45=$2,700</a:t>
            </a:r>
          </a:p>
          <a:p>
            <a:pPr marL="514350" indent="-514350">
              <a:buFontTx/>
              <a:buAutoNum type="alphaLcParenR"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Bedding/health</a:t>
            </a:r>
          </a:p>
          <a:p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a)       $6 per bag x 18bags= $108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Cost of animal  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</a:p>
          <a:p>
            <a:pPr marL="342900" indent="-342900">
              <a:buFontTx/>
              <a:buAutoNum type="alphaLcParenR"/>
            </a:pPr>
            <a:r>
              <a:rPr lang="en-US" b="1" dirty="0">
                <a:solidFill>
                  <a:srgbClr val="FF0000"/>
                </a:solidFill>
              </a:rPr>
              <a:t>$125 x 6= $750`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4600" y="4077831"/>
            <a:ext cx="3124200" cy="2246769"/>
          </a:xfrm>
          <a:prstGeom prst="rect">
            <a:avLst/>
          </a:prstGeom>
          <a:solidFill>
            <a:schemeClr val="tx1"/>
          </a:solidFill>
          <a:ln w="85725" cmpd="sng">
            <a:solidFill>
              <a:schemeClr val="tx1"/>
            </a:solidFill>
          </a:ln>
          <a:scene3d>
            <a:camera prst="orthographicFront"/>
            <a:lightRig rig="threePt" dir="t"/>
          </a:scene3d>
          <a:sp3d contourW="12700">
            <a:contourClr>
              <a:srgbClr val="0DFF13"/>
            </a:contourClr>
          </a:sp3d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Giant Tortoise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Food needs </a:t>
            </a:r>
          </a:p>
          <a:p>
            <a:pPr marL="342900" indent="-342900">
              <a:buFontTx/>
              <a:buAutoNum type="alphaLcParenR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Vegetables- $30 per week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Cost of animal   </a:t>
            </a:r>
          </a:p>
          <a:p>
            <a:pPr marL="342900" indent="-342900">
              <a:buFontTx/>
              <a:buAutoNum type="alphaLcParenR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30- 50,000= per tortoise </a:t>
            </a:r>
          </a:p>
          <a:p>
            <a:pPr marL="342900" indent="-342900">
              <a:buFontTx/>
              <a:buAutoNum type="alphaLcParenR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Six tortoise= 350,000</a:t>
            </a:r>
          </a:p>
          <a:p>
            <a:pPr>
              <a:buFont typeface="Arial" pitchFamily="34" charset="0"/>
              <a:buChar char="•"/>
            </a:pPr>
            <a:endParaRPr lang="en-US" b="1" dirty="0">
              <a:solidFill>
                <a:srgbClr val="0DFF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4411920"/>
            <a:ext cx="2514600" cy="2369880"/>
          </a:xfrm>
          <a:prstGeom prst="rect">
            <a:avLst/>
          </a:prstGeom>
          <a:solidFill>
            <a:srgbClr val="0DFF13"/>
          </a:solidFill>
          <a:ln w="47625" cap="sq" cmpd="sng">
            <a:solidFill>
              <a:schemeClr val="tx1"/>
            </a:solidFill>
            <a:miter lim="800000"/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Rabbits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Food needs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10.00 x yearly cost=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 Bedding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15.00 x yearly cost= 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Cost of animal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15.00 x 10= 150.00  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72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77200" cy="914400"/>
          </a:xfrm>
          <a:solidFill>
            <a:srgbClr val="FF0000"/>
          </a:solidFill>
        </p:spPr>
        <p:txBody>
          <a:bodyPr/>
          <a:lstStyle/>
          <a:p>
            <a:r>
              <a:rPr lang="en-US" b="1" i="1" u="db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DFF13"/>
                  </a:solidFill>
                </a:uFill>
                <a:latin typeface="Elephant" pitchFamily="18" charset="0"/>
              </a:rPr>
              <a:t>Fun for the Kids</a:t>
            </a:r>
            <a:endParaRPr lang="en-US" b="1" i="1" u="db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0DFF13"/>
                </a:solidFill>
              </a:uFill>
              <a:latin typeface="Elephant" pitchFamily="18" charset="0"/>
            </a:endParaRPr>
          </a:p>
        </p:txBody>
      </p:sp>
      <p:pic>
        <p:nvPicPr>
          <p:cNvPr id="4" name="Content Placeholder 3" descr="pony ride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28599" y="914400"/>
            <a:ext cx="4648199" cy="3276600"/>
          </a:xfrm>
          <a:ln w="76200">
            <a:solidFill>
              <a:srgbClr val="0DFF13"/>
            </a:solidFill>
          </a:ln>
        </p:spPr>
      </p:pic>
      <p:pic>
        <p:nvPicPr>
          <p:cNvPr id="7" name="Picture 6" descr="ponies pp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272643"/>
            <a:ext cx="4724400" cy="2890157"/>
          </a:xfrm>
          <a:prstGeom prst="rect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876800" y="1258431"/>
            <a:ext cx="4114800" cy="2246769"/>
          </a:xfrm>
          <a:prstGeom prst="rect">
            <a:avLst/>
          </a:prstGeom>
          <a:noFill/>
          <a:ln>
            <a:solidFill>
              <a:srgbClr val="0DFF13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Pony rides for the kids 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In doors during the winter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Out doors during the summer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Ages 4-10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Prices is $3.00 per person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Parents may walk next to the children while ride is in session </a:t>
            </a:r>
            <a:endParaRPr 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549676"/>
            <a:ext cx="3429000" cy="2308324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insurance on ponies and accidents is $78</a:t>
            </a:r>
          </a:p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will approximately</a:t>
            </a:r>
            <a: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</a:t>
            </a:r>
            <a:r>
              <a:rPr 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ponies </a:t>
            </a:r>
          </a:p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$200- $1000 for a horse trainer </a:t>
            </a:r>
          </a:p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trainer should work with the horses at least 3 times a week </a:t>
            </a:r>
          </a:p>
        </p:txBody>
      </p:sp>
    </p:spTree>
    <p:extLst>
      <p:ext uri="{BB962C8B-B14F-4D97-AF65-F5344CB8AC3E}">
        <p14:creationId xmlns:p14="http://schemas.microsoft.com/office/powerpoint/2010/main" val="241128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Fish Feeding </a:t>
            </a:r>
            <a:endParaRPr lang="en-US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e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362200"/>
            <a:ext cx="5791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  <a:latin typeface="Teen" pitchFamily="2" charset="0"/>
              </a:rPr>
              <a:t>Type of fish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Clown Loach $26 x 6= $156 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Royal Red Discus $60 x 6= $360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Checkerboard Discus $60 x 6= $360</a:t>
            </a:r>
          </a:p>
          <a:p>
            <a:pPr>
              <a:buFont typeface="Arial" pitchFamily="34" charset="0"/>
              <a:buChar char="•"/>
            </a:pP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Altum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 Angel- True Wild Strain $40 x 6= $240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Painted Swordtail $3 x 6= $18 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Neon Tetra Jumbo $3 x 6= $18 </a:t>
            </a:r>
          </a:p>
          <a:p>
            <a:pPr>
              <a:buFont typeface="Arial" pitchFamily="34" charset="0"/>
              <a:buChar char="•"/>
            </a:pP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en" pitchFamily="2" charset="0"/>
            </a:endParaRPr>
          </a:p>
          <a:p>
            <a:pPr>
              <a:buFont typeface="Arial" pitchFamily="34" charset="0"/>
              <a:buChar char="•"/>
            </a:pP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en" pitchFamily="2" charset="0"/>
            </a:endParaRPr>
          </a:p>
          <a:p>
            <a:pPr>
              <a:buFont typeface="Arial" pitchFamily="34" charset="0"/>
              <a:buChar char="•"/>
            </a:pPr>
            <a:endParaRPr lang="en-US" b="1" dirty="0">
              <a:solidFill>
                <a:srgbClr val="FF0000"/>
              </a:solidFill>
              <a:latin typeface="Teen" pitchFamily="2" charset="0"/>
            </a:endParaRPr>
          </a:p>
        </p:txBody>
      </p:sp>
      <p:sp>
        <p:nvSpPr>
          <p:cNvPr id="1028" name="AutoShape 4" descr="data:image/jpg;base64,/9j/4AAQSkZJRgABAQAAAQABAAD/2wCEAAkGBhQSERUUExQVFRUVFBUUFBUUFxQXFxUUFRQVFBQUFxQXHCYeFxkjGRQUHy8gIycpLCwsFR4xNTAqNSYrLCkBCQoKDgwOFw8PGikfHCQsLCksKSwwLCkvMiwsLCksKSksLCopKSwpKSwpLCwpKSwpLCwsLS8sKSwsKSwpLCwsLP/AABEIAMYA/wMBIgACEQEDEQH/xAAcAAABBAMBAAAAAAAAAAAAAAACAQMEBQAGBwj/xAA9EAABAwIEAwYEBAUDBAMAAAABAAIDBBEFEiExBkFREyJhcYGRBxQyQlKhsdEjQ2JywRXh8DOSorIWY3P/xAAbAQACAwEBAQAAAAAAAAAAAAAAAQIDBAUGB//EADERAAICAQMDAgQFAwUAAAAAAAABAgMRBBIhBTFBE1EycZGhImGxwfBCgfEUUmLR4f/aAAwDAQACEQMRAD8A5/HK0Mtzshac2iroJhzU6OUAplZDrI7FRReysMQZpcqA59moGQ5IyU05ie7dMyvukMQNWFICVmcpAJdKCsISXQAeZEAmgU+xMAC5AUsiBIAikKNrrcv8pN0AI0J5oQNCUJgFKR09/wDZNNejKAFABCVC5yzKlyJACCsslypCEAYUiUtSZUAONQPclDUNkAYQsCcshcxACh104AmmowUAP5k/DUWOqiOcjAupCJVVXF2gUOWbRY4JpwSAbulIRFY1oO9x6JDAskSuKFACosiEFOh10AC0BOOcm3IUAE5CEqQBABBI4JxrFKiomn6pB5AE/mmk2BABSklbFTUTR9LI3D+ouJJ67qX2cJ0kp2t8WF363QTUJM1UOQWK2ibhqOQXhfY/hf8AumYuDJfudG3zNz+ScY7uzX6fqJxa4aNfaErgtri4Hb90/s39yp3/AMJph/MlJ6939kbcBtl7GiAIwxb/AAcAQPIDZJLk2GjTcnYABdEwT4EUrYv47pHPOuhADPDTcolHak2ReU8YPPZjWWXT+Kvh5SsqDFBK8Ze6QQHd7moo+FbLazOv/a3907VGrG6SWSdNdlqzCLZzlDdb/U/C8/ZOL9HNI/MKgxLgqphuSzMBzZr7jdQWJfC0/kEoSh8Sa+ZQXRIzHY66ISEyAsbNUsrbLGOsgllugB0O/wCaLBcIYxcqUYCOQPn/ALIERnA9EARuaUKBgOQg3Tlk29IBHtshCVKAgBMqW9kt0NkAKE62K6ZCfjlshAJIyyGKMkgAXJ2CIuuVMw+wdmLg3La176k9LKcUm+QH4KOQAWYLdXDU+6lNDucbPb9kDYIz959j/lOiDLsSpTnjhfuaK6w2BvNmXy/ZE066G48UGbnfVLEwuPgs2WzWlgs8PbzUwSKMzbwSZkbsFqr3EkylYKm11CM6Zqauw8U4PdIVkFCLZ1H4QYd20stQ4aRWYy/43auPmG2/711ha58PsLFPh9O21i6Nsj/F8gzkn3A9ArTHMVbT08szto2Od5kDQepsPVRtk7bMR+SOTnCbZw7jLGhDXVBbqRI5oJ5OP1H0N1qreMJDIBc3vvc6ny6KS+ndUte5/wBb3OeT1LiSfzKjUvDxz3IBOw8D1tzRqbqHObny1x9DuaWnU111xhwuM/ubtw5ipmac245lbFkBbotf4dw3smW5k3cf8LYoxovIT1bjbLY+PB351JwSmufJS49wNHVN0AbJuHgWv5gbrk/EeAyUkxikGoFweRbyK9AUMgbqdegVDxpw/FUMmlkYM7YiWu1uMn0jy35c16HQdQV0dk+/h+fkeY1+jUHvrXHleDgzygLlYzYW6+iYkwx45LqHKCLU4x5HNMmUrA9Ah0hMlqlx2shMKAIuVNPapEoSdlogCMAlyqR8ugdEUhjRQo3DqlDkAAE6wJGsTzI0AD2ascPozlv2Zeb31uGgbfuncFwV9VK2KMElxAJAJyjmTZbFxXgho5eyLnaNBDST9NtFbDPLQRw3gpWDqxo8r3QF6W5KJsKok/LOhXHwgGsuVNjIYEDIugJRPhPQqt7n2RshBeTJKlB25TTkjVS17mmKx2CzklTqPCe2qIYRvJIxl/B7gL+gJ9lFZGrDhrFRFiNM9+jWzR3PQE5Sf/K/onBvdlFWpSjTJvuelo2hoAGwAA8hoFTca0+ehnba/wDDJ/7df8K5BTVRAHsc07OBafI6Kyp7LIy9mmeWcuDhNDSgN/yp8UKaq6N1PO+F/wBriB4jkfZPRsXA6jCVVsoy/wArwz6fobYW0xnDs0WFK6xVowi2iponKbFMuBNcjuhnks4Bc+CzHnhtJUPP2wvP/jomYp7Bax8TMfEVEYge/OQ0D/62kOef/Ueq29Nblqa4r3z9OTidQ/DTJv2x9TmP+r21UlmPtI1WvOKVi9zk8lgdLkGZPOjI218ULaYlIY9A9P8Aa6JqOhdyCsaPh+V/2lSEVobcqUafRW8fDz27sKfODPI2t6IFkpImBBLErSXCHDkrHCOEu0e3Pc9WjTTzUowc3hCckkao+C+2vlcp2Dhmok+iGR3k0rfMWxujw+Ts2Me54GrS1hAJ5F1x+i1Kt42qpnGzzEwn6IiWgeetypyrS4Tz9gi5MOl4CrH7QEf3uYz/ANnBXvD/AMMDI8/NVENOwf1seXeRByj1WrxSEm73OcepJJ9yn3VbgLA28FS+Hg0KrKyek+EOC6eiiAhOYHvZ+6c99nEjdQ+Ofh9FXNLx3ZgLNfyIHJw5jdaT8HuPiC2inJIcf4DvwuP8vyPLx812MuVfq2VzyimUFjB5mxjhmekeRLGRqbHdrvEOCgRsvqdF6XxLD45mlkjGuaeRC0LGvhhE52aF2XXVp2HkVqiqrXl/hf2/n8yThqpV8SX9zmlFTF5AAPopddikFOLPJ7QA93e/QEbjkn+O5zQARZGCVwzAtJsGg2zFvUrmmV8rydXOcbk+J6rTLbSvw/UmrpXYwbG7idkr9Kca7gOsb+BQCdjnEC7D+F/6A7FSsEwTs25nDvHlobJcTiDuS4dmtU7HHuvc79OhtrqU2+fYbLrDXdVtYC43Hr+ajS1D2d29x48vIosNqiXgG5B5K2Ne1OcTNZqFY1XJYyd1+FPxB+Ya2kqDaZjbRPP85gG3/wCgHuNeq6VZeV54izVhIc0gtIvcEaggjZdz+G3Hra6AMkcBUxi0jdi8DaUDnfnbY3VCeeV2ObrdJ6LyuxM434UFVHnYLSsGn9Q/CuaQVBaSx4IcDaxXcHSLSuMeFWT3fFZsv5O/Y+Kvt08dXX6c+JL4X+z/AC9vYfTOpy0M8Pmt9/yfuv3+pqUT1IZKFRyVDqd2SdjmG9gT9J8nbFSm1V9l5LU6K2mW2xY/ng93DVVXR3QaaLg1TWtLnEANBJJ2AHNcc4pxw1dQ6TXKO7GDyYNvUm59Ve8c8SEj5eM93+aRzP4L9BzWlLu9M0XoQ3y+J/ZHkOqav1rNkfhX3YWVYhzImrrnJNwgwoNsRuE/PASNSSn2M1RBt3WUysmcLYFnfdw0XS6fCYmtAsPZanhUnZtFld0leX7piyXDsMiI+kKM/AYyNAE4yXRNSzyX02QSKTFMCaw3sqTifFRRU2ZgaZH91txsepC22uJda+65J8UJX/N5S7uhgLW9N76dVdW2ovBHGWai+QvcXONy43J6kqfRx9FHp4uanxtVE5eEbaoeWO3SWulISRhZ84Nijngk0b3Rua9ps5pDmkciDca9V6M4S4nbW0zZARnHdlaD9LutuQO685q74L4oNBU5xcxu7srRzbe9x4g6j16pbtxTqNPxlHocyXQGw1TNPVskY2Rjg5j2hzSOYKWSTQ9bG3mrorPY5jPLPF+NOqquaZ5N3PdlBv3Wg2a0X2sAFYcJ4SbdqTodgeYVBP8A9U33zm9x46rfYamzABYCw0tsqOq2ygtkfJ6HoemhZN2S/p8CTShosLKllkuSp1U42JUBkZI5/muRTHCyeh1Em3ghzU907hdEG962qkGnKOIWC1Ox7cJnNhRHepNDshHPX/KZYHMeJInGN7TdrmmxBHSyMhY1tlSpuPY02VwmsSWTo3DnxN7UCOp7kwFs32SW5g/a49PZbE7FC7noVx1kAcrLDnvjbZr3W15nnyVkdZs7rJxbekJvNbx8zesZijljcyQjK4EX6eIvzC5nxFWfKR9mybPI69jaxaz8XmeXuix7iIsGRpJfbc65f91p07i4kkknmTuT5roQseogt8UorleX/wCGCS/0rcIS5ff2IubqjzjpZNOWK4yigpxNJxiAOlx0+UKtqajK66sJaq+irK6NTKkbhwzMJdNPdbK7Dy06LnnCdX2bvVdKosSaRclMRIp4bbop61rdFX1eONF1r3+p9rO1t7AlA8mzzMzahcU+IrD8/Je+oaRc30su8R0GRhs7Sy5F8VqC8kUwBsQY3E7Zmm418iVOHOSSNSp4tBdOhJF9IR5Fkl3OpBcIxrbp4MQRtTzGKmUjbXAWMeCWan0vZORx280+XGyqdmGavR3LBvnwg4ku19I8/TeWLXl/Mb+jvUro8kv5rzrh+IOpaiOZt+44HTmNi31Fx6rvENe2WNsjDdr2hzT1B1C6FMk0eZ1VTrsafk4j8S+EPlagyRj+DIbttsxx1LP2Ubh/EQ5mVx7w6nceq7BjmHsqIzHIAWu3vpbxvyK5FxFwLJA8vgvJGDyBLmjxHMeK0anTrVw/5Fug1ktJPPdFjURXIRwUo6KipcbkAAfE8m+XY8uQFt1aNxZ9yDGWeLyLnzA/Redt0eorWGv7nra9dpreU+fYnGhCr6x7Wm255rJ8WcRYadT+3RQSqIQkviZOyafwjxmvsnIm3TEQVhSxJzxFFceR+CFQsbxkQtyt1kI0H4R+I/sjxjGBAywsXuHdHTxPgtKkmc9xc4kk6klXaXS+o98+36nM12t2Zrh3Dc8kkk3J1JPVASlcwo2wrtHniNKgupUsKjPSAFZdECEjigZvb73QTyaJt090E40UysdpJrEWV3DirgLXWomctKvsFilqe7FG+QjfI0ut5229UA0TH4qb211V3hGGZTnlaRsWlM0PAswkD6hnZAatzOYCfTNdbFXYrShoY6dgt+G7z02b+6MoW1vsRa3FZGt0vbkte4iZ8zSvaLlzSHgDa7fqv6XW98N0FDXXjZPK5zRdzCGMJF7XGhuNufNblR8K00MT444mtEjS15tdzg4WN3HUqHrRTJKEjyu1lvRPs2VhimFuhnlidvG9zTfwOh9RY+qbbCqb5qLwdnSVuayNMiTrWJ1oRBmiwSnk7UKsDRSgp2MW3F0byCNG2Ve5YL9rz2IFXBdq334Z4uXQPgcdYnXb/Y+/6Oze605zNFK4MxMQVoDjYSgxnzOrPzH5rXpbOcHH6tp/wb0jqExuqqtabG3jYKzcUxK1diMsM80+xxpuOSPkJuRa4byyi+wA2TgcSdb3TOIYeYKuSM/iJb4tcbtPsfyUoREAnkNz0XJ1rasaZ6XQOKqTQTY0/HTkqPh1ax7souf6uV+ivqdl/pHr0XMtk4cM7dFauW6LyhiGgtqVPpqNoa5ztGtaXH0Uylw/mdVWcbVoipsjT3pXWNvwjU/t6rHXJ3WxrXl/5J6iMdPTKx+F9/Bz2urDJI555k28BfQegTDX6pHDom7r1fyPBNtvLJmcI8yghyebMmIOSRMxZS7vEgcyFkjk2kAUzRmOXUcroViRAzpknA07T1RS8PyMb3h7LqFTWAHZRp3h7fpVhUafgHATH2dOL88uth566q14j44iw2MwUwYJbDuhtgzxfbc+Ck4vjAo6d0hNjswC+rjsuL1NU6RznPfmc4kkm5uT4qxLKx48klEKqxSWZ5e97nOcbklxO+vNSYHHqmIYVMiYs9s0uEbqan5Ljg/iA0VZHNrlByv8WO0d+oPovRrcRDmgtOhAIPUHUFeXHRaLsvwzx0T0YjJ78J7M/wBv2H209FVHExX1bGpeGUXxbwS0jaxgFnWjl/u+x3tp6BaGHX2XduIsPE9LNERcvjcBoD3rXbb1AXDKRvdtbUaEeI3Co1SwlI6HTZ5brEbGnmRp5kSd+WK5E7T09dXBGLNPVD2amGnWdkq/ULvTIojVdilKRZ7dC0ggjcEag+6vDGmpYLgqdd22SZm1FKsg4s27hvHhVQNfs8d2RvRw3991aOK5NQ4q+jqAWC4cQ17PxAn9R1W68U8WCjY3u5pHi7Wk2AH4nW5XXpKrN0Uzwt9fpTcBjjelpiwPnf2bh9BaAXm/LL9wXLKzEnPGW5y+1+lwixPEZKiQySOzOd7AcgByChuanJ7mmyuLcVjJsXCZa67SbOBvrzC2x2N08LdZGkj7W6n8lzAFExt/ALBdoYXT3Sk8ex29P1myipVxiuPJ0XEeMmCG8Pee67WC2xG5I6BaS+cyWzEk6kkm9yTqSVHjB5afqrAVncydmz+62qu0+lroTUDDrdfbq2nPt7LsRvltFFkgU4ONkzIxaTAQbI8iMtshc5IY2SkusCUt8kDESJUiYz0tHXMc5PSztJsNhysuVYRjcheANb6dV0miByjMNbddFMqXc538TsUe6cRadm1oIFgNTzK1GnBPT2C2f4nsy1LSD9bBfYagrXcGZmdax91JzxU2aaobrVEkRM/4FLZAprKC29h4BOmMDYLj2XZ7Ho69K0uSC6Kw81dfD7HflazI49ycBhOujgbsPuSPVV8rdFV1sdhfp+SKLMMq1dKlBo9DufouT8d8OGCR1TFqx7ryMA+kndwt9t9+i3ThbGO0oo5nusMnfJ/p0J/JUWLcaxS5mRAOFiC540Pk08vNbJQcuGuGcau5VtST5RqeH1Ie242ViI7qoo8SAqDEbNBaC2wtc7m1tAr2Nq85q6/SscT2vT7paipTQ38sl+VUsLLrDvZ0lAhilQyRtaCTsNSpkjwAS4gAbk6ALTOJeIGvGRt+z6jTtPLo3x5rVpaZ6ieF28swa7UV6Wtyk+fC9yFXYuBKJmAd0/w7jcg/UfAKuxHF31ErpZjmLvYAbADkAoTpCd/+eA8E25y9XCKhFRXZHgLbHbNzl3YbyOSHtE2UikVj5c3ogLvZAFl0APNlTjKlRw1GAmBLZV9U6XgqAnGFADksajOjVjCb6I5qLTRAilKxounJYSE2gkKW25oVixAzo3DNM8SNcG3HVb5PiWWwIUDB29nA1ttbC6YxDEGix+4KZRkjcY4P81DmYP4kdy0DmDu3zXMYZnMdcXBB9l0iixoveRY+fJRsc4NZUXkjOSQjUW7rjfnbW6If7X2NCl/Uu5S0OMNksDo7x/VWFx/utaq+F6mIi8ZNzYFne/RNRQ1IOVrJbjQgNdofZZbOn5f4DsUdW2rFiz+ZsUu6jtgbI4tLsrW6yyW0YP3PIc1Fp8Dm1dUyGCMWJLvqPgGg7qnxTGc/cju2Fpu1vNx5vfbdx/JKvS+k8yeSnU9R9VOMFg2THONAYm01OCyBmgH3Pt9z/M8lR/P93TdUuZF2nJaMnJwXNbVkRRyC2cOIuN8o6nzV9hnG8RAEoLDpc2uD46bLV6OpblLHi7T+Sz/T4rf9Q69QP3VN+kr1CW86Oj6hdpG9j49mbhJx3Ti9s5t0bv7lV1Vx+SbRR3H9W9/Jq1+Ojgb9cjj4MH+dU+zFxGCII2s/rPef7nZZ4dL00OXya7Ouauawml8l/wB5JeIYlI9odUH+yBt23/qePw+G5VHUTl7i52/6W2AHIJJZSSSdSdSTvdAFsjCMFtisI5Fls7Zb7HliWQOcncqac1MrAShZdE1AAIgiAuURhPRAAlGwoCAiYUALeyzMkJRw0jn7BMByKeytaaqHNQX4aWi5TDZbFMRPrIA7UKllZYq2jqdFW1R1SY0MJUhWIGd7qH9iDdanVTZnEnZXWKzZwSTqtca0uKmUovMOia0ZmhSn1zQNCoFHVua3KNOqjVE4d5oBZRayYjoTceQ6LU8X+IUjXFkTQANnOvqeuVT63E2xxnXVc/rX5nk9UOcvckue4tdiUszs0ry8+J28hyUa3VP/ACjrZraJgqDJmBE1qVkakNiQA2TZA4qX2CbdGmIj3TjQkdGsY26QzCEl0UjLJqyADL0J1QEIggBTayEFZmQpAECsBWAJCgDEo03F/VClyIAk0MGd4FrLdflWRR3tyVDw7g0rnhwacq2HH4yI7FSRFs1Cury5x6KK5BIO96o2geaQwBJZNSOunHhDkQMaSpxsaVzEhnU8Qj7WQMacvmpbMPEA6khYsVhQU9ZVkE20VRXYrkaeqRYkSRrVXXOedSo11ixRLCTJiLy3LfRRG7rFiALGCMIpNFixMQTX6JHNusWIAad0UdxssWIBAuddBZIsURi5EpakWIAR0aVrVixMAnIAsWIAJrLmy3rhnhKN1nOsTpusWJojI6thmBxxx6AbLRONqTR1lixSInLZRqUgcsWKHksEKS6xYkCFslLVixSEf//Z"/>
          <p:cNvSpPr>
            <a:spLocks noChangeAspect="1" noChangeArrowheads="1"/>
          </p:cNvSpPr>
          <p:nvPr/>
        </p:nvSpPr>
        <p:spPr bwMode="auto">
          <a:xfrm>
            <a:off x="155575" y="-898525"/>
            <a:ext cx="2428875" cy="1885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30" name="AutoShape 6" descr="data:image/jpg;base64,/9j/4AAQSkZJRgABAQAAAQABAAD/2wCEAAkGBhQSERUUExQVFRUVFBUUFBUUFxQXFxUUFRQVFBQUFxQXHCYeFxkjGRQUHy8gIycpLCwsFR4xNTAqNSYrLCkBCQoKDgwOFw8PGikfHCQsLCksKSwwLCkvMiwsLCksKSksLCopKSwpKSwpLCwpKSwpLCwsLS8sKSwsKSwpLCwsLP/AABEIAMYA/wMBIgACEQEDEQH/xAAcAAABBAMBAAAAAAAAAAAAAAACAQMEBQAGBwj/xAA9EAABAwIEAwYEBAUDBAMAAAABAAIDBBEFEiExBkFREyJhcYGRBxQyQlKhsdEjQ2JywRXh8DOSorIWY3P/xAAbAQACAwEBAQAAAAAAAAAAAAAAAQIDBAUGB//EADERAAICAQMDAgQFAwUAAAAAAAABAgMRBBIhBTFBE1EycZGhImGxwfBCgfEUUmLR4f/aAAwDAQACEQMRAD8A5/HK0Mtzshac2iroJhzU6OUAplZDrI7FRReysMQZpcqA59moGQ5IyU05ie7dMyvukMQNWFICVmcpAJdKCsISXQAeZEAmgU+xMAC5AUsiBIAikKNrrcv8pN0AI0J5oQNCUJgFKR09/wDZNNejKAFABCVC5yzKlyJACCsslypCEAYUiUtSZUAONQPclDUNkAYQsCcshcxACh104AmmowUAP5k/DUWOqiOcjAupCJVVXF2gUOWbRY4JpwSAbulIRFY1oO9x6JDAskSuKFACosiEFOh10AC0BOOcm3IUAE5CEqQBABBI4JxrFKiomn6pB5AE/mmk2BABSklbFTUTR9LI3D+ouJJ67qX2cJ0kp2t8WF363QTUJM1UOQWK2ibhqOQXhfY/hf8AumYuDJfudG3zNz+ScY7uzX6fqJxa4aNfaErgtri4Hb90/s39yp3/AMJph/MlJ6939kbcBtl7GiAIwxb/AAcAQPIDZJLk2GjTcnYABdEwT4EUrYv47pHPOuhADPDTcolHak2ReU8YPPZjWWXT+Kvh5SsqDFBK8Ze6QQHd7moo+FbLazOv/a3907VGrG6SWSdNdlqzCLZzlDdb/U/C8/ZOL9HNI/MKgxLgqphuSzMBzZr7jdQWJfC0/kEoSh8Sa+ZQXRIzHY66ISEyAsbNUsrbLGOsgllugB0O/wCaLBcIYxcqUYCOQPn/ALIERnA9EARuaUKBgOQg3Tlk29IBHtshCVKAgBMqW9kt0NkAKE62K6ZCfjlshAJIyyGKMkgAXJ2CIuuVMw+wdmLg3La176k9LKcUm+QH4KOQAWYLdXDU+6lNDucbPb9kDYIz959j/lOiDLsSpTnjhfuaK6w2BvNmXy/ZE066G48UGbnfVLEwuPgs2WzWlgs8PbzUwSKMzbwSZkbsFqr3EkylYKm11CM6Zqauw8U4PdIVkFCLZ1H4QYd20stQ4aRWYy/43auPmG2/711ha58PsLFPh9O21i6Nsj/F8gzkn3A9ArTHMVbT08szto2Od5kDQepsPVRtk7bMR+SOTnCbZw7jLGhDXVBbqRI5oJ5OP1H0N1qreMJDIBc3vvc6ny6KS+ndUte5/wBb3OeT1LiSfzKjUvDxz3IBOw8D1tzRqbqHObny1x9DuaWnU111xhwuM/ubtw5ipmac245lbFkBbotf4dw3smW5k3cf8LYoxovIT1bjbLY+PB351JwSmufJS49wNHVN0AbJuHgWv5gbrk/EeAyUkxikGoFweRbyK9AUMgbqdegVDxpw/FUMmlkYM7YiWu1uMn0jy35c16HQdQV0dk+/h+fkeY1+jUHvrXHleDgzygLlYzYW6+iYkwx45LqHKCLU4x5HNMmUrA9Ah0hMlqlx2shMKAIuVNPapEoSdlogCMAlyqR8ugdEUhjRQo3DqlDkAAE6wJGsTzI0AD2ascPozlv2Zeb31uGgbfuncFwV9VK2KMElxAJAJyjmTZbFxXgho5eyLnaNBDST9NtFbDPLQRw3gpWDqxo8r3QF6W5KJsKok/LOhXHwgGsuVNjIYEDIugJRPhPQqt7n2RshBeTJKlB25TTkjVS17mmKx2CzklTqPCe2qIYRvJIxl/B7gL+gJ9lFZGrDhrFRFiNM9+jWzR3PQE5Sf/K/onBvdlFWpSjTJvuelo2hoAGwAA8hoFTca0+ehnba/wDDJ/7df8K5BTVRAHsc07OBafI6Kyp7LIy9mmeWcuDhNDSgN/yp8UKaq6N1PO+F/wBriB4jkfZPRsXA6jCVVsoy/wArwz6fobYW0xnDs0WFK6xVowi2iponKbFMuBNcjuhnks4Bc+CzHnhtJUPP2wvP/jomYp7Bax8TMfEVEYge/OQ0D/62kOef/Ueq29Nblqa4r3z9OTidQ/DTJv2x9TmP+r21UlmPtI1WvOKVi9zk8lgdLkGZPOjI218ULaYlIY9A9P8Aa6JqOhdyCsaPh+V/2lSEVobcqUafRW8fDz27sKfODPI2t6IFkpImBBLErSXCHDkrHCOEu0e3Pc9WjTTzUowc3hCckkao+C+2vlcp2Dhmok+iGR3k0rfMWxujw+Ts2Me54GrS1hAJ5F1x+i1Kt42qpnGzzEwn6IiWgeetypyrS4Tz9gi5MOl4CrH7QEf3uYz/ANnBXvD/AMMDI8/NVENOwf1seXeRByj1WrxSEm73OcepJJ9yn3VbgLA28FS+Hg0KrKyek+EOC6eiiAhOYHvZ+6c99nEjdQ+Ofh9FXNLx3ZgLNfyIHJw5jdaT8HuPiC2inJIcf4DvwuP8vyPLx812MuVfq2VzyimUFjB5mxjhmekeRLGRqbHdrvEOCgRsvqdF6XxLD45mlkjGuaeRC0LGvhhE52aF2XXVp2HkVqiqrXl/hf2/n8yThqpV8SX9zmlFTF5AAPopddikFOLPJ7QA93e/QEbjkn+O5zQARZGCVwzAtJsGg2zFvUrmmV8rydXOcbk+J6rTLbSvw/UmrpXYwbG7idkr9Kca7gOsb+BQCdjnEC7D+F/6A7FSsEwTs25nDvHlobJcTiDuS4dmtU7HHuvc79OhtrqU2+fYbLrDXdVtYC43Hr+ajS1D2d29x48vIosNqiXgG5B5K2Ne1OcTNZqFY1XJYyd1+FPxB+Ya2kqDaZjbRPP85gG3/wCgHuNeq6VZeV54izVhIc0gtIvcEaggjZdz+G3Hra6AMkcBUxi0jdi8DaUDnfnbY3VCeeV2ObrdJ6LyuxM434UFVHnYLSsGn9Q/CuaQVBaSx4IcDaxXcHSLSuMeFWT3fFZsv5O/Y+Kvt08dXX6c+JL4X+z/AC9vYfTOpy0M8Pmt9/yfuv3+pqUT1IZKFRyVDqd2SdjmG9gT9J8nbFSm1V9l5LU6K2mW2xY/ng93DVVXR3QaaLg1TWtLnEANBJJ2AHNcc4pxw1dQ6TXKO7GDyYNvUm59Ve8c8SEj5eM93+aRzP4L9BzWlLu9M0XoQ3y+J/ZHkOqav1rNkfhX3YWVYhzImrrnJNwgwoNsRuE/PASNSSn2M1RBt3WUysmcLYFnfdw0XS6fCYmtAsPZanhUnZtFld0leX7piyXDsMiI+kKM/AYyNAE4yXRNSzyX02QSKTFMCaw3sqTifFRRU2ZgaZH91txsepC22uJda+65J8UJX/N5S7uhgLW9N76dVdW2ovBHGWai+QvcXONy43J6kqfRx9FHp4uanxtVE5eEbaoeWO3SWulISRhZ84Nijngk0b3Rua9ps5pDmkciDca9V6M4S4nbW0zZARnHdlaD9LutuQO685q74L4oNBU5xcxu7srRzbe9x4g6j16pbtxTqNPxlHocyXQGw1TNPVskY2Rjg5j2hzSOYKWSTQ9bG3mrorPY5jPLPF+NOqquaZ5N3PdlBv3Wg2a0X2sAFYcJ4SbdqTodgeYVBP8A9U33zm9x46rfYamzABYCw0tsqOq2ygtkfJ6HoemhZN2S/p8CTShosLKllkuSp1U42JUBkZI5/muRTHCyeh1Em3ghzU907hdEG962qkGnKOIWC1Ox7cJnNhRHepNDshHPX/KZYHMeJInGN7TdrmmxBHSyMhY1tlSpuPY02VwmsSWTo3DnxN7UCOp7kwFs32SW5g/a49PZbE7FC7noVx1kAcrLDnvjbZr3W15nnyVkdZs7rJxbekJvNbx8zesZijljcyQjK4EX6eIvzC5nxFWfKR9mybPI69jaxaz8XmeXuix7iIsGRpJfbc65f91p07i4kkknmTuT5roQseogt8UorleX/wCGCS/0rcIS5ff2IubqjzjpZNOWK4yigpxNJxiAOlx0+UKtqajK66sJaq+irK6NTKkbhwzMJdNPdbK7Dy06LnnCdX2bvVdKosSaRclMRIp4bbop61rdFX1eONF1r3+p9rO1t7AlA8mzzMzahcU+IrD8/Je+oaRc30su8R0GRhs7Sy5F8VqC8kUwBsQY3E7Zmm418iVOHOSSNSp4tBdOhJF9IR5Fkl3OpBcIxrbp4MQRtTzGKmUjbXAWMeCWan0vZORx280+XGyqdmGavR3LBvnwg4ku19I8/TeWLXl/Mb+jvUro8kv5rzrh+IOpaiOZt+44HTmNi31Fx6rvENe2WNsjDdr2hzT1B1C6FMk0eZ1VTrsafk4j8S+EPlagyRj+DIbttsxx1LP2Ubh/EQ5mVx7w6nceq7BjmHsqIzHIAWu3vpbxvyK5FxFwLJA8vgvJGDyBLmjxHMeK0anTrVw/5Fug1ktJPPdFjURXIRwUo6KipcbkAAfE8m+XY8uQFt1aNxZ9yDGWeLyLnzA/Redt0eorWGv7nra9dpreU+fYnGhCr6x7Wm255rJ8WcRYadT+3RQSqIQkviZOyafwjxmvsnIm3TEQVhSxJzxFFceR+CFQsbxkQtyt1kI0H4R+I/sjxjGBAywsXuHdHTxPgtKkmc9xc4kk6klXaXS+o98+36nM12t2Zrh3Dc8kkk3J1JPVASlcwo2wrtHniNKgupUsKjPSAFZdECEjigZvb73QTyaJt090E40UysdpJrEWV3DirgLXWomctKvsFilqe7FG+QjfI0ut5229UA0TH4qb211V3hGGZTnlaRsWlM0PAswkD6hnZAatzOYCfTNdbFXYrShoY6dgt+G7z02b+6MoW1vsRa3FZGt0vbkte4iZ8zSvaLlzSHgDa7fqv6XW98N0FDXXjZPK5zRdzCGMJF7XGhuNufNblR8K00MT444mtEjS15tdzg4WN3HUqHrRTJKEjyu1lvRPs2VhimFuhnlidvG9zTfwOh9RY+qbbCqb5qLwdnSVuayNMiTrWJ1oRBmiwSnk7UKsDRSgp2MW3F0byCNG2Ve5YL9rz2IFXBdq334Z4uXQPgcdYnXb/Y+/6Oze605zNFK4MxMQVoDjYSgxnzOrPzH5rXpbOcHH6tp/wb0jqExuqqtabG3jYKzcUxK1diMsM80+xxpuOSPkJuRa4byyi+wA2TgcSdb3TOIYeYKuSM/iJb4tcbtPsfyUoREAnkNz0XJ1rasaZ6XQOKqTQTY0/HTkqPh1ax7souf6uV+ivqdl/pHr0XMtk4cM7dFauW6LyhiGgtqVPpqNoa5ztGtaXH0Uylw/mdVWcbVoipsjT3pXWNvwjU/t6rHXJ3WxrXl/5J6iMdPTKx+F9/Bz2urDJI555k28BfQegTDX6pHDom7r1fyPBNtvLJmcI8yghyebMmIOSRMxZS7vEgcyFkjk2kAUzRmOXUcroViRAzpknA07T1RS8PyMb3h7LqFTWAHZRp3h7fpVhUafgHATH2dOL88uth566q14j44iw2MwUwYJbDuhtgzxfbc+Ck4vjAo6d0hNjswC+rjsuL1NU6RznPfmc4kkm5uT4qxLKx48klEKqxSWZ5e97nOcbklxO+vNSYHHqmIYVMiYs9s0uEbqan5Ljg/iA0VZHNrlByv8WO0d+oPovRrcRDmgtOhAIPUHUFeXHRaLsvwzx0T0YjJ78J7M/wBv2H209FVHExX1bGpeGUXxbwS0jaxgFnWjl/u+x3tp6BaGHX2XduIsPE9LNERcvjcBoD3rXbb1AXDKRvdtbUaEeI3Co1SwlI6HTZ5brEbGnmRp5kSd+WK5E7T09dXBGLNPVD2amGnWdkq/ULvTIojVdilKRZ7dC0ggjcEag+6vDGmpYLgqdd22SZm1FKsg4s27hvHhVQNfs8d2RvRw3991aOK5NQ4q+jqAWC4cQ17PxAn9R1W68U8WCjY3u5pHi7Wk2AH4nW5XXpKrN0Uzwt9fpTcBjjelpiwPnf2bh9BaAXm/LL9wXLKzEnPGW5y+1+lwixPEZKiQySOzOd7AcgByChuanJ7mmyuLcVjJsXCZa67SbOBvrzC2x2N08LdZGkj7W6n8lzAFExt/ALBdoYXT3Sk8ex29P1myipVxiuPJ0XEeMmCG8Pee67WC2xG5I6BaS+cyWzEk6kkm9yTqSVHjB5afqrAVncydmz+62qu0+lroTUDDrdfbq2nPt7LsRvltFFkgU4ONkzIxaTAQbI8iMtshc5IY2SkusCUt8kDESJUiYz0tHXMc5PSztJsNhysuVYRjcheANb6dV0miByjMNbddFMqXc538TsUe6cRadm1oIFgNTzK1GnBPT2C2f4nsy1LSD9bBfYagrXcGZmdax91JzxU2aaobrVEkRM/4FLZAprKC29h4BOmMDYLj2XZ7Ho69K0uSC6Kw81dfD7HflazI49ycBhOujgbsPuSPVV8rdFV1sdhfp+SKLMMq1dKlBo9DufouT8d8OGCR1TFqx7ryMA+kndwt9t9+i3ThbGO0oo5nusMnfJ/p0J/JUWLcaxS5mRAOFiC540Pk08vNbJQcuGuGcau5VtST5RqeH1Ie242ViI7qoo8SAqDEbNBaC2wtc7m1tAr2Nq85q6/SscT2vT7paipTQ38sl+VUsLLrDvZ0lAhilQyRtaCTsNSpkjwAS4gAbk6ALTOJeIGvGRt+z6jTtPLo3x5rVpaZ6ieF28swa7UV6Wtyk+fC9yFXYuBKJmAd0/w7jcg/UfAKuxHF31ErpZjmLvYAbADkAoTpCd/+eA8E25y9XCKhFRXZHgLbHbNzl3YbyOSHtE2UikVj5c3ogLvZAFl0APNlTjKlRw1GAmBLZV9U6XgqAnGFADksajOjVjCb6I5qLTRAilKxounJYSE2gkKW25oVixAzo3DNM8SNcG3HVb5PiWWwIUDB29nA1ttbC6YxDEGix+4KZRkjcY4P81DmYP4kdy0DmDu3zXMYZnMdcXBB9l0iixoveRY+fJRsc4NZUXkjOSQjUW7rjfnbW6If7X2NCl/Uu5S0OMNksDo7x/VWFx/utaq+F6mIi8ZNzYFne/RNRQ1IOVrJbjQgNdofZZbOn5f4DsUdW2rFiz+ZsUu6jtgbI4tLsrW6yyW0YP3PIc1Fp8Dm1dUyGCMWJLvqPgGg7qnxTGc/cju2Fpu1vNx5vfbdx/JKvS+k8yeSnU9R9VOMFg2THONAYm01OCyBmgH3Pt9z/M8lR/P93TdUuZF2nJaMnJwXNbVkRRyC2cOIuN8o6nzV9hnG8RAEoLDpc2uD46bLV6OpblLHi7T+Sz/T4rf9Q69QP3VN+kr1CW86Oj6hdpG9j49mbhJx3Ti9s5t0bv7lV1Vx+SbRR3H9W9/Jq1+Ojgb9cjj4MH+dU+zFxGCII2s/rPef7nZZ4dL00OXya7Ouauawml8l/wB5JeIYlI9odUH+yBt23/qePw+G5VHUTl7i52/6W2AHIJJZSSSdSdSTvdAFsjCMFtisI5Fls7Zb7HliWQOcncqac1MrAShZdE1AAIgiAuURhPRAAlGwoCAiYUALeyzMkJRw0jn7BMByKeytaaqHNQX4aWi5TDZbFMRPrIA7UKllZYq2jqdFW1R1SY0MJUhWIGd7qH9iDdanVTZnEnZXWKzZwSTqtca0uKmUovMOia0ZmhSn1zQNCoFHVua3KNOqjVE4d5oBZRayYjoTceQ6LU8X+IUjXFkTQANnOvqeuVT63E2xxnXVc/rX5nk9UOcvckue4tdiUszs0ry8+J28hyUa3VP/ACjrZraJgqDJmBE1qVkakNiQA2TZA4qX2CbdGmIj3TjQkdGsY26QzCEl0UjLJqyADL0J1QEIggBTayEFZmQpAECsBWAJCgDEo03F/VClyIAk0MGd4FrLdflWRR3tyVDw7g0rnhwacq2HH4yI7FSRFs1Cury5x6KK5BIO96o2geaQwBJZNSOunHhDkQMaSpxsaVzEhnU8Qj7WQMacvmpbMPEA6khYsVhQU9ZVkE20VRXYrkaeqRYkSRrVXXOedSo11ixRLCTJiLy3LfRRG7rFiALGCMIpNFixMQTX6JHNusWIAad0UdxssWIBAuddBZIsURi5EpakWIAR0aVrVixMAnIAsWIAJrLmy3rhnhKN1nOsTpusWJojI6thmBxxx6AbLRONqTR1lixSInLZRqUgcsWKHksEKS6xYkCFslLVixSEf//Z"/>
          <p:cNvSpPr>
            <a:spLocks noChangeAspect="1" noChangeArrowheads="1"/>
          </p:cNvSpPr>
          <p:nvPr/>
        </p:nvSpPr>
        <p:spPr bwMode="auto">
          <a:xfrm>
            <a:off x="155575" y="-898525"/>
            <a:ext cx="2428875" cy="1885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32" name="AutoShape 8" descr="data:image/jpg;base64,/9j/4AAQSkZJRgABAQAAAQABAAD/2wBDAAkGBwgHBgkIBwgKCgkLDRYPDQwMDRsUFRAWIB0iIiAdHx8kKDQsJCYxJx8fLT0tMTU3Ojo6Iys/RD84QzQ5Ojf/2wBDAQoKCg0MDRoPDxo3JR8lNzc3Nzc3Nzc3Nzc3Nzc3Nzc3Nzc3Nzc3Nzc3Nzc3Nzc3Nzc3Nzc3Nzc3Nzc3Nzc3Nzf/wAARCACjAOUDASIAAhEBAxEB/8QAHAAAAQUBAQEAAAAAAAAAAAAAAAECBAUHAwYI/8QARRAAAgEDAgIFCAcFBQkBAAAAAQIDAAQREiEFMQYTQVFhGCIyVnGBlNIIFDRzkaGxByNSwfAVM0JD0RY2RmJ1krPh8XL/xAAaAQACAwEBAAAAAAAAAAAAAAAAAgEDBAUG/8QALREAAgIBAwMDAgUFAAAAAAAAAAECEQMEITEFEkETMlEGIhRCYXGBUpGhsfD/2gAMAwEAAhEDEQA/APeftI6eR9BorCSTh73n1tnUBZur06dJ7jn0q8R5QVv6uS/GD5KPpL/Zej/3k/6JWEUAbv5QVv6uS/GD5KPKCt/VyX4wfJWEUUAbv5QVv6uS/GD5KPKCt/VyX4wfJWEUUAbv5QVv6uS/GD5KPKCt/VyX4wfJWEUUAbv5QVv6uS/GD5KPKCt/VyX4wfJWEUUAbv5QVv6uS/GD5KPKCt/VyX4wfJWEUUAbv5QVv6uS/GD5KPKCt/VyX4wfJWEUUAbv5QVv6uS/GD5KPKCt/VyX4wfJWEUUAbv5QVv6uS/GD5KPKCt/VyX4wfJWEUUAbv5QVv6uS/GD5KPKCt/VyX4wfJWEUUAbv5QVv6uS/GD5KPKCt/VyX4wfJWEUUAbv5QVv6uS/GD5KPKCt/VyX4wfJWEUUAbv5QVv6uS/GD5KPKCt/VyX4wfJWEUUAbv5QNv6uS/GD5KPKBtz/AMOS/GD5KwkbHejvoA+1uD3o4lwqzvxGYxdQJMEJzp1KDjPvoqJ0P/3T4J/0+D/xrRQBlX0l/svR/wC8n/RKwit3+kv9l6P/AHk/6JWEUAFFFFABRS0AUAJRT0jZzhQSe4CpEfDrqQZWCTHfirI4sk/amyVFvgiUVYrwa8P+WP8AuFL/AGLefwD/ALhVv4LUf0P+w6w5H4K2irL+xLzGSgx7RT04NL/mNp91WQ6dqp8QYejk+CrAoxV4OFwKu4Zj3lsU2ThsePRK+zI/NsVofR9SlvQji1yUtJVo/C9S5iLE+Ckj8hUOa0mh9NCB31ky6PNi90SCPRS4pKzUAUUUVABRRRQAUUUUAFFFKOdACUuKfHGzt5oJ37BXvIeg0c/C4pF61box5eMvybtH4iq8mWOP3MlJs+jOh/8AulwT/p8H/jWin9Fo2h6NcJibmllCp9yAUU6dqyDJ/pL/AGXo/wDeT/olYRW7/SX+y9H/ALyf9ErCKkAooooAfGhkYKvMnG5xVzacOtUXXcyqzAbrnYVW2DxJNmZSUIIyOyvQrawPF5gDKRtg/nXU6bjjOV0m/wBS/Dic7oLe4ss6IriJMDJCqQD4Dbep9rNbyICCMkdgqtFpEkvWLbIG7N/N/CrC2iVByBHs5V6RZc3ZT7V+yN/TcWSGVqS2JoVD6O9O0qeymqcDajJpfWmuD0qhGuBxjHYKY8QPMU4sTyNNLtTrVS4Yk8Ufg4NAp7MeyuDWnc2/jUwNRV8NRezMWTSY5+CsktyN2QnHad/1qPIj5yGAHi38lFXOKY8KNuRv31Y4wyI5uXpy/Kedn4csm4TST2qG/nVfPZSRZIwy942/KvUS2naMH2Co7wuO0e/NcrU9JxZHaVP9Dn5NJOHg8sRim16Oe1jk2kiy3fuP51Al4U2NUR27jj9c1w8/S82P27mdprkq6K7S28kRxIhX2iuWK50oSi6kqIEopaKUAq+6O9GLnjiPLCyJGjBSW7TjJx7qrOGWUvEuIW1lBp6y4kWNdRwAScZNfQXRXoyvBOFpahlcjcuo9I9/vrPqMzxqlyNFJ8njrLonDZo0VqD1bYOptyT4e6vc2FrGYVCj0V5HmvtNdbSEPJJDKdLjOVI9EHkR4Zz+VSGPVszwxnWi/vITtqHeO+uNFylNuTsvb+1I9vw5QthbKOQiUfkKKOHsHsbdgMZiU47thRXfh7UZmY59Jf7L0f8AvJ/0SsIrd/pL/Zej/wB5P+iVhFMAUUUUALUq0vprU+Y+R/CeVRKKmMnF2hoylF3F0elt+M28mBIDE3tyKtIZo5EDROrjtwc4rw4O9dYp5IWzE7KfA4rbj6hmhs3Z08HU5Q2mrPcCTbmKerbDNeVt+MyKR1yhx38jVrb8TgnwEfS3c21bsPUlL3HXxa/Dk4e/6lqredildtJ23qCLg6tzXTruWTua0QzQnK0zW8320dtffT1bvPtqGXzyoSTvrbje5m9ZXRMJ/CmnJ37f501X82l1gjHKr3Jpk9ykLypGAbZqXINBQacg5NXRysWUbRwa3U+ifyrj1ABJzgf135qXnam5zTucZcmSemhIhunZqBB78jP5ioc/DLdz50fVZ5MrfyP+tWxiBJKneuDIMnbSfDAqjLpcWXaSs5+bRyjujzV5YtbklHWRO8EZHtFRApr1MobHpyEciMuf0NS+hfR9OI9KISyI1pCOslWRTgnfC4O5ycV5TqOmjpvuXBhljcWTuh3RFo0suLXhcMzLLAinkOYJ9vdW58Ont723V7ZgUGAOeR4Hxry9pAtq81rGgijUaokX8TionDOLNwu/JVcIG85cnBHb/wDa8tLUNzuTG9O1sep4nw59RnjzrHLFc47r6wigxvDPHylOCAeW/hV7wu9teJ23WW7g7bocZH9d9Mn4aqZdQMN3DIFN6W/cuBe6tmXFgGFlAGxqEa5xyziinWoAtogOQQD8qK60faisxn6S/wBl6P8A3k/6JWEVu/0l/svR/wC8n/RKwimAKKKKACiiigAFLmkooAUGnI2DTKKE6A9lwuSLiVkGZR1iea+3b31H4rE1lCZoGPmnBVtxiqLht9JYzB0PmnZl7xXprieG94fK6HUmnJ7xivR6dabV6WVpLJFf8zq49V34exupIpouLxnaWNl//PL8KnQ3dvIPMlAPc21eZPOjJxzriw1mbHwyiGuyLaSs9jE5O/NfDen57jXj4rmaI5jdgfA1b8N4q7v1dw4BOAHI/Wt+LqU5NRaN2HX4pbS2LtWNdVcBfE/lXAlwfOXOOeKQup/xEeBFdKOpcNpxaOhs1cWSdYIxgUaQeVR1yeRzTgxHfWiOfHLhk7+UdMb86ayhhgilVsA5p6kEHar1O+SO1cEOaDIAGMeIq36OGW0vFuhfpAEX+7OT1h7mHd76h6B30+Mlcgcq52q0UdSuyTpFUtJDJyaEOJ219bxvFcJbzxjzTqGAe3fPL21F+0ZkAAlHMDcH2GvFFmxsdu6pFtxO5tcdW23d3+6uFqfpvGo/ZN/yVS6bW6Z7Hh003D7syQll1YB7MV7rg/HVuDi8cbDGoAj8f9a8B0c4o3EZFt3iIkPJm5GvTxTR8PLNdQlkPMEA5Hhg15vJiy6XJ2SOZqcDxunyaEhBUEHIPLFFcrFkks4HiJMbRqVJ7QRtRXYi7ijAY39Jf7L0f+8n/RKwit3+kv8AZej/AN5P+iVhFSAUUUUAFFFFABRRRQAUUUUAKDinpNImdDlcjBwcZFc6KlNrgBaKSioAWlBptLQBdcK4s6lILggpyVjzH/qr7GeeD7RXiM4qzs+Lz2yqpPWKBjS3Z7DXf6d1ZY4+nn3XyacWolHZno+qXux7KNB7z76r7fjttIf3qSRjPZuKmrfWTEabmLt9JsfrXYUtDnVpr/Rvx62vzD9Mn+EqfDFIsojBMqOqgemNxnxrqskD4xNG2dvNYH+dSEjhndYA6u7+aqAg6z3YpJ6bFGLljnX87Fz1q8MZoIVcqyll1DIIBB5EZ7DTguDV9w7oZxCC1tyb9hZSNraylHnJ36CeR5d3jVVeW/1a4khDatDlCxUggjsI7Dy2/CuZoepQ1E3itdy/ybNJqoZNpcnDApNBzTu3t99PQHIPOuwkm9zfRa8BkEF3FLpOQ2+k4OK0mawe5skmhUsjjPnDBrLrVirAqSCOytQ6PcYvDweCYW/1iAZXSMBlI2IzXl/qTSRUY5aOP1SLdTPZcLRk4baq4wwhQEeOBRXSzk621ikCFA6Bgp5jI5UVzIV2o8827Ma+kv8AZej/AN5P+iVhFbv9Jbe16P8A3k/6JWFFcCmAbRRS4NACUUuO+l00ANop2KXSccqAGUU7Se6koASilowaAEopaMHnQAlFOwaVUZyAqkk8gKAG0tWvDuj/ABC9nEIt3jGMl3UgCvYWP7OwkMM91ciWTm8Efd3VVLPCPkZQbPBWljdXbEW0DyEfwipv+z3F1Ka7KZesIAJG1a1wThFvwqF4LOMmMuWJc7gHsqymaKJANAkUb51ZwazPVyv7UP2JGWXHQLjEUIdepkI5hWwRVlb9ApNVm0NxMJ/Sm6sElT4Ecq0CdlYxyFwR/CDy9td7e9EEq/UptTf4lUfzquWqytV3EqK+DhwZOK8NhcXPEL3TnzfrcZkX8cVbLHYcTZo+KR8PkEo0mWEYY4HM8uXsqXb9IZ4GSNlLBztq3/I1ZmaG8+0cNgl3ADgDPtrG8soSTUtyyDcXa2Ms45wCbhly2CZLY/3coG2PHxqpCFTg+l2f13fpWzXVpbNG1tKJ1jO40Nlf0qivui3BpB+5vGgk7yQQfd2V6vp31JFRUNSt/lHbw9QjVTM+QA6sjfG2DsfZXp+CyPJAii8jiZcIEmcoG58mH86s7bohBHk/XoJQQSPMwCezJ7PdU216O9U513li0B2dOpJyO7OQabrPVtHqtO8St+VRTq9RjyR7YnvOGKV4fbBvSESg+dnfA7e2inWKLHZwJHsixqFHgBRXNh7UcF8mP/SRieW24Asalj1k+wGexKxqx6P8Uv5VjtrOVmbvXA/E19S9NbBbz6k5BLRs+Ns7HGf0rzi24hVmlTDo3oqvMVRlzyi6RKSow3/YrjikdZZ9WCcZZxgfhV9Yfs3kezkkvLvTKf7vql1Kp/5q0ZY5eIzFPqzQoTkBzU+zthDqyFDHmq71Q9RNljgo8mUydAorKFZ7meW5GrDJAmCB3jNTOG9BOG3iu6i8VQf8zYkdtaaIiFEql9IOcFadbJKA4lRdB3zyJ9lR6s3yxWlWx4a46AcFdtQhliGgKqq22e80kX7O+DoMuZmLc1z6Ne7aDfLsYwRkAD0vbXKFQ5kkZiwznfso7pfLDweHuf2e8HnhKwGaN0HMH0h41XXP7N7VkX6tcyg/4tWDWldQhGVOkty8RThAukwxxDIfcr2+NCnJeQMfvP2fTW0mEuEkBGQCMYriv7P76SEskihhyDA+d7K2ReGwyTOxVi2MZI2p8dvgspUqudKr2t7BTetMgyAfs2vTbxt16CZucZB/WrWz/ZtZScKIuLp0vwx3B838K0yO1mFwdaKkXIN2kePdUqGzSRcq6MDybbbFR6035GqjKOGfs9tP7PkF91rz6v71DgKO4CvXcP6FcEgMUgtF6wJsG2O3I5r1giEUZLFQrHDEptTjDjTFCyLhgScf1t76VylLlha8HmW4Ykokjt9aPjzlJ7fb3V3t7VosIUWRtIBOedXSLCGdeuVpGYqMLy8KfLw+QSHqlQyBcEE4pE2iWULiAQs8gKp2tq2H4U9bRZLZJlU9W3boxt31b23DkjdY0C6T6TOORqRFaLakjqZGCnG3PBo58BtR5mfhkWhesDs7ONKsTyqx4en9nRlIVTI3IUYbw37auZ4tDasc+WRnFcra6kt2JjjikjJ9IqOdVzSXIRsZbcQN06xtG7MNwW7D7TU5ULEBrVSe/am/WHuZlX6u2+ckYCipKyuiNjziO81ibtlyRwa1TUuLeWM8gY5SKbJZJK5jFxKg5EyKjAfjvTzcSaCTCSTyqJcC8cN1cegDckkDPsNRaTLO1vgsrfhhiXTHcxlANIjVQFHs7qrLK0tb6EzQrDJGGJUg6tyck7455qRA7RQR6/N80kKDqBB/nT+G2qFViQxxKg2CjerY1JpJUVu1yz0dsui3jXGAEAx7qKdEMRqM8gKK9DD2oxt7ldxov+5CMi51ekcZ5VUIJLiV+tQRsgyCBkNVxxdVLQ6u5gO/sqvRkmRQ8gXS3LkWrFl948aortINzhpIxtkKGwc11eLq5e0qDgjG/tFN4zJZ2hje4RwHzg6dX50lmWuAJ43LwSDzUYch31nToer5ECF+WerGzZG4omhXrUD6+rOwYLz99T7ZBqZY4z1obBG3nDvzTLhurYwv1zOBrjGNm3qf3Iojy2etIwTntOe6mx2emJ0WMnBGkj/FUoRuoEjkqp3I57kflTROZ7loBI2cebkYAIqe5AkcGg6w4VxqUDJ2yPZToLOKIqjys8u41uRls+yu0MTxKMEbnSCO7mTvXeCMlIpiBIqtkt/9o7rG7diOsCpK0YgbSNzvkV0aCKdsgNG+wz2UsgkWWUNCWRzlT3eypQEYVVlLYG6MFxk+NEbfO5DVHIRqsZDkmMagxK4wa4wdT1XUzF3O+CgI1eG1SeIQQ3sKBZHGk5LAbj8fGnLAtvGAulFyTrC7miSd0CRFT6q7iPDNj+M4wa6PBIsCrpUqNzljlvdXUIHbK9WUG4OPOJolREuGZliaRR5ihsMfzpUS68EdLa2VT1MX7wgE4bVg05oFEchmcgk4RW807713DGFQrqP3j6Q2QCPA0mQjDrELBc4Bxtt303CF3bOcVrlT1SkaQWfLdvZTEEquHjcIcktqHb4UFJAyyxIzlyNSlvNA54xXe6IdikqYjfkD279lSna2BnI26RosrEyOVGewYzmq7iGm2vUZEQq6kklcjPYe6ruSEyoBBIq4G4PPfsNVE1wsbaGCFwx1Iw27u2qsq2Gico7sSMMNqJ/hGB+Vd+uw4WTQPeW39wrolxG6kRIieC7VFZxC6sqjUCD353rDPYvjuLczlPQUsx5ZQgU2Oa6lQo8cee/T/pTLmee6HWsxjiQZIHMe00RmN13ZjtjY5x7xVSk2yylQwK4lCsvm5xkHFSZrmOwtfrDhuqiZS+hSx9NR7+ddYFE+VXZVIz5253/9GpkMESxoZc5kJGldyp35mtOGMm7RTkaZdxHManOdhRSQHMSkZ3AO4xRXooe1GJoi8Q6oGOSRMlclTjOOWaqbqJbhCyKrIvNRhSpq5vo3bqmRS2g7qDzB51X4mllZRaSIFyBqXYjl+lYc8W5vYsjwdIeq6nq/TDrgqeWDzqvee0sFdYDGqLhWbOAAOwYqckEzu2ImRlxg8ga6jh7FsEJoA3GDuap7ZP8AKNZXcKK3D/WVkZ4XY6ScrnbsqTOIV88lSCfSZM8qlvbABE6rzB2AU2e3EkWhoSzLuuVyM0/a6poHLcr57kw68RFkU6kjXOSPdXeCHXbme4EaNJuS+2kHsrpLbv50sduGuAh6sOTgHGwzXIcKmurPq+JlZmYecigqBty8aVRd7of7a5O1tiNGjkAJ7NWDqHZXRYCyaV0hOwYxvzp0VroBWBWhC4C47vfXWWOVkI3XbkvfU9jXKEvc4yQx6AHOsg7e3wrjfRSNAgj15U5KLjIrukMwVRlzjmzKNRH+td0jfS22GAwM9vdQ4ykqqiLp2Qo0Edsk0kuNCHntzPbSuetGzDcbkDmPbTpLedlm1liWGVKDcezNLaxTahHLGxiEWC0gGpjQoy+BtuR0CxyASYXWvo5GceNRmt7ee/jkK63UlgytjB7c94qeIgVKFGCgBQQOdc4bT6vEyRDYA6cjJ/GmeN0lQqaI7LEHAnbCscL4ju8KbEV6+ZhKQiYyMZwe6pfUF2XVHy7WGaa8Jtyogt1bVnUVGMdxpfTl8bE2iOFfPWFNJfzVdMAjbng0k8ImtybqXIUblhgbGpZjlkU9YAuMY0jPL21FawWW567qXAKY0MfN593fUOD+CYtfJGsLjrbWVxGZkD4KqM9nfVTeOpndWh3Vj6batJ7RXoLfhcUcbLGsqqXyVYnGByA8Kg8TtJIr5HisetTRjIQsM+OKTJim1wSpIgQSFgyqqlv+VAD+Nd/ql0SXICIBksRjB99do7eafV1ttLFgeaFjIx/rRJFfz5jeOQJzLFefurHLDK6aLYz+GQkCJqz1bxY2ZW5/131zjVkcy3CokWjVoXYac4yR29v4VZWfDJSxe4hfR2R45+2ufFLS6uZI4ltX0OrZlGdQ5bHs/wDlStPJK0hnl8BbWkEa6YY1ZdiTqydxkHI3Hh/WZ8EMi6ZgskpBOMyHPtwdvwqh4fDxXh0phW0lkhySAYyV93dV5b390jHruHXQB/hXVj8s02PFct7RVN7F1ESY1JGCRkjuooibXGrYIyBsRgiiu7FJRRmHmkxRRTVuHgBS0UVJAUUUUEhgUlFFAC4oooqSAooooJ8CUtFFBHkKKKKVEhRiiihggooooQBRRRRIBDzpRRRULgjyIaMDuooqCUBooopw8i0UUUAf/9k="/>
          <p:cNvSpPr>
            <a:spLocks noChangeAspect="1" noChangeArrowheads="1"/>
          </p:cNvSpPr>
          <p:nvPr/>
        </p:nvSpPr>
        <p:spPr bwMode="auto">
          <a:xfrm>
            <a:off x="155575" y="-555625"/>
            <a:ext cx="1647825" cy="1171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3076" name="Picture 4" descr="http://t3.gstatic.com/images?q=tbn:ANd9GcRiD6OUJr5QyGnf89G0__CF6cMYmW8MJMpi66m4lsvBMJUTXpPPe7VKqAmE_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076324"/>
            <a:ext cx="2373074" cy="1895476"/>
          </a:xfrm>
          <a:prstGeom prst="rect">
            <a:avLst/>
          </a:prstGeom>
          <a:noFill/>
        </p:spPr>
      </p:pic>
      <p:pic>
        <p:nvPicPr>
          <p:cNvPr id="3078" name="Picture 6" descr="http://t1.gstatic.com/images?q=tbn:ANd9GcR_q7EdldQYdRDbbWdauGuSBXmBMr9Eh24V6ccw0iv699Z9e68u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8425" y="2895600"/>
            <a:ext cx="2466975" cy="1847851"/>
          </a:xfrm>
          <a:prstGeom prst="rect">
            <a:avLst/>
          </a:prstGeom>
          <a:noFill/>
        </p:spPr>
      </p:pic>
      <p:pic>
        <p:nvPicPr>
          <p:cNvPr id="3080" name="Picture 8" descr="http://t0.gstatic.com/images?q=tbn:ANd9GcTqwR-fRjZPa87ZzrC9SyLE9FlHqx0RfiOG-7biCtMZgX5Z6_Xw4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53225" y="990600"/>
            <a:ext cx="1704975" cy="1968345"/>
          </a:xfrm>
          <a:prstGeom prst="rect">
            <a:avLst/>
          </a:prstGeom>
          <a:noFill/>
        </p:spPr>
      </p:pic>
      <p:pic>
        <p:nvPicPr>
          <p:cNvPr id="3082" name="Picture 10" descr="http://t2.gstatic.com/images?q=tbn:ANd9GcRlotc2UvN10DVR9V9stCeew1EZeAvs5oqJ-9B2TLaul1GLDl-rAs9Z2QQ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4114800"/>
            <a:ext cx="2219325" cy="1514475"/>
          </a:xfrm>
          <a:prstGeom prst="rect">
            <a:avLst/>
          </a:prstGeom>
          <a:noFill/>
        </p:spPr>
      </p:pic>
      <p:sp>
        <p:nvSpPr>
          <p:cNvPr id="3084" name="AutoShape 12" descr="data:image/jpg;base64,/9j/4AAQSkZJRgABAQAAAQABAAD/2wCEAAkGBhMPEBAPEBAUEBQVEA0QEBAPEBYPEA8PFBQVFRQSFBYYGyYfFxkjGRQUHy8hJScpLC8sFR89NTAqNSYrLCkBCQoKDgwNGg8PGCwlHCEpNSkqKSo1NSopLSkuKSk1LSo1KjUqLCkpLCw1KTMpLiwpKzU1LSk1LTUsKikpKSw2LP/AABEIAHMAcwMBIgACEQEDEQH/xAAbAAACAwEBAQAAAAAAAAAAAAAAAQIDBAUGB//EADYQAAICAQIFAgMGAwkAAAAAAAABAhEDITEEBRJBUWFxEyKBBjJCkcHRI7HwFTNSYnKCkpOh/8QAGgEBAQADAQEAAAAAAAAAAAAAAAECAwQFBv/EAC0RAAICAQIEAwcFAAAAAAAAAAABAgMRBBIFITGRIkFREzJhobHh8FJxgcHR/9oADAMBAAIRAxEAPwD5xxXLVj1Tteu5zOJy9jr8wz3as5UuH6nUdTeRoovQoka+Kw9Cq/ejGyEFQDbIgA2JCkxxYBNKiDLJIqYA0yT7EUSiAWYnqWZc3ZbFTp+hEALAAAOo8zk7ohl4ivljv3ZCGQz5XqCkpSuP1KC2EvlkihsAQmNElEgK6HEvjAJw8E3FwxP9CmSLqITGSYZBE8S1I9JLGqdlyMCY1MiIAt+M/wCkgKwKDZCRXmWoRlRGUrBBR7+xUyUmQsFJwROML0Sd9kiGGDlJRjuz0nAcoUXSlJTaXzKN/wDG0aLbY1rLN1Vbm8Iw8Ny1pr4lq9UqbX1fY6MuUxaqSVdnHx2N/wDcJfFyPV0nNK/Z0izibXT0R6m5JarZd2/Q8meqlJrb38j2auHyabl5eXmeR5hwjwz6XqquL/xR/cy/EPoixaraqdKk9tycOGU9UoyVtfcW637FjxJKPiidj4G2+Vn8Y+582lOyPUfRc3KofjxQ/wCtW0cfmXIcdrpwNJ7yhPoUV63aOiriFc3jBy38Dvgtykn3z/Z5AZ6Gf2cx61klH0fTK/yo5fMuXrC4qOSOVNN/KqcdapnbXdCz3WeVforqFumuRjoC1YfUDcceRJhdiByrWv2KQUl6hi4dzdKvrKMf5scsrm9lvutCMo0639jHJmsdX0Ojw/CLFWS+t9fQ1HSKdXv3/wDD0vA4cykoy/EpOPRpFJaJSf4Xd7nleE5i4QcKTTlbtaXVHV4bismSNxlUlPq6rd34vx6HDqYbo+JnoaOxxs8C5+n51PS5OAfVHG4dSlHqcpSSUdaund66HP5zLKpRlii6Un1SjNNyjpvHsrM65o4L+JkivaeumzL8PGTydUoweRdLXU4tRUX4bq/P1PNhVsalLml2Z9Fbcpwxu2t/FZX2Ory3HhhWSsvV86dtJLVdXekdOHFwitML0W0tFu12PNf2k4/K107/ACtVvv8AyJT5vr1N1pVt6Vd7HJPT73l5PQhbCEccjfx3MJOdtKCr5V9dUvO5h4njOpVKWicbivuteaObx3P4KtbpvSL2vc5HH88lk0S6Vp31pbHbToW8YWDi1HFqqo7U8/sb+b8xhFr4XXGnKUlPIsrlJ/hWi6YLxuefyZep2+/hUkQlLUSPYqpVaPk9TqpXvn09DagM6y0M3nFhiRZhbUlSX+5Jx93ZGC86IvU4eZJd6Xzy/SKJIySyyM8Epy+X5n3cY9MU/Q0y5PKNPLKMF3blrXt39iqXNXHTFFY12f3pe9vZmLLkcncm2/Lds1bZv4L5nRuqiumX2X+l3EzxrTEpP/PN7+0eyM7yt93+ehEDao4WDTKTbz9DZy7icMG3lwPNtX8RwSXslr+Z2V9t544qHD4cWBLxFzl+b/Y80BrnTCz31n6duhlGyUVhHd4LmmTPkeTNNzlXSm6SS3ei9iv7QcU5ZOi/upJ/6u5zuB4hY5W/F/Vaorc2229W22/d6mKpSmpLokX2r2uPqRYDYjeahMeODbSStvZLuShhcnS8at6JLy2aHxSxrpxbv72Xu/SPhepi36A6GPkMKXxOKxwl+KDduL8AcSxGv2c/1/IZLxSiNDkdBiU0PsMPIKVgAEKAABAIlFkRoAsaEv6omiNABkyOunZb0vP6lZLIiAAwAAC9MbIWSTMjErYIlJEVuQpFiHLcRCgAAAIYAAWQZNopiy1MAjk2KrLcmxSAOwACAtY4ABkYjkQW4ACkZ7iACFAAAABoAACK1N+DEq2ACMFXEQVPTuYgAIDAAAP/2Q=="/>
          <p:cNvSpPr>
            <a:spLocks noChangeAspect="1" noChangeArrowheads="1"/>
          </p:cNvSpPr>
          <p:nvPr/>
        </p:nvSpPr>
        <p:spPr bwMode="auto">
          <a:xfrm>
            <a:off x="155575" y="-525463"/>
            <a:ext cx="1095375" cy="1095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86" name="AutoShape 14" descr="data:image/jpg;base64,/9j/4AAQSkZJRgABAQAAAQABAAD/2wCEAAkGBhMPEBAPEBAUEBQVEA0QEBAPEBYPEA8PFBQVFRQSFBYYGyYfFxkjGRQUHy8hJScpLC8sFR89NTAqNSYrLCkBCQoKDgwNGg8PGCwlHCEpNSkqKSo1NSopLSkuKSk1LSo1KjUqLCkpLCw1KTMpLiwpKzU1LSk1LTUsKikpKSw2LP/AABEIAHMAcwMBIgACEQEDEQH/xAAbAAACAwEBAQAAAAAAAAAAAAAAAQIDBAUGB//EADYQAAICAQIFAgMGAwkAAAAAAAABAhEDITEEBRJBUWFxEyKBBjJCkcHRI7HwFTNSYnKCkpOh/8QAGgEBAQADAQEAAAAAAAAAAAAAAAECAwQFBv/EAC0RAAICAQIEAwcFAAAAAAAAAAABAgMRBBIFITGRIkFREzJhobHh8FJxgcHR/9oADAMBAAIRAxEAPwD5xxXLVj1Tteu5zOJy9jr8wz3as5UuH6nUdTeRoovQoka+Kw9Cq/ejGyEFQDbIgA2JCkxxYBNKiDLJIqYA0yT7EUSiAWYnqWZc3ZbFTp+hEALAAAOo8zk7ohl4ivljv3ZCGQz5XqCkpSuP1KC2EvlkihsAQmNElEgK6HEvjAJw8E3FwxP9CmSLqITGSYZBE8S1I9JLGqdlyMCY1MiIAt+M/wCkgKwKDZCRXmWoRlRGUrBBR7+xUyUmQsFJwROML0Sd9kiGGDlJRjuz0nAcoUXSlJTaXzKN/wDG0aLbY1rLN1Vbm8Iw8Ny1pr4lq9UqbX1fY6MuUxaqSVdnHx2N/wDcJfFyPV0nNK/Z0izibXT0R6m5JarZd2/Q8meqlJrb38j2auHyabl5eXmeR5hwjwz6XqquL/xR/cy/EPoixaraqdKk9tycOGU9UoyVtfcW637FjxJKPiidj4G2+Vn8Y+582lOyPUfRc3KofjxQ/wCtW0cfmXIcdrpwNJ7yhPoUV63aOiriFc3jBy38Dvgtykn3z/Z5AZ6Gf2cx61klH0fTK/yo5fMuXrC4qOSOVNN/KqcdapnbXdCz3WeVforqFumuRjoC1YfUDcceRJhdiByrWv2KQUl6hi4dzdKvrKMf5scsrm9lvutCMo0639jHJmsdX0Ojw/CLFWS+t9fQ1HSKdXv3/wDD0vA4cykoy/EpOPRpFJaJSf4Xd7nleE5i4QcKTTlbtaXVHV4bismSNxlUlPq6rd34vx6HDqYbo+JnoaOxxs8C5+n51PS5OAfVHG4dSlHqcpSSUdaund66HP5zLKpRlii6Un1SjNNyjpvHsrM65o4L+JkivaeumzL8PGTydUoweRdLXU4tRUX4bq/P1PNhVsalLml2Z9Fbcpwxu2t/FZX2Ory3HhhWSsvV86dtJLVdXekdOHFwitML0W0tFu12PNf2k4/K107/ACtVvv8AyJT5vr1N1pVt6Vd7HJPT73l5PQhbCEccjfx3MJOdtKCr5V9dUvO5h4njOpVKWicbivuteaObx3P4KtbpvSL2vc5HH88lk0S6Vp31pbHbToW8YWDi1HFqqo7U8/sb+b8xhFr4XXGnKUlPIsrlJ/hWi6YLxuefyZep2+/hUkQlLUSPYqpVaPk9TqpXvn09DagM6y0M3nFhiRZhbUlSX+5Jx93ZGC86IvU4eZJd6Xzy/SKJIySyyM8Epy+X5n3cY9MU/Q0y5PKNPLKMF3blrXt39iqXNXHTFFY12f3pe9vZmLLkcncm2/Lds1bZv4L5nRuqiumX2X+l3EzxrTEpP/PN7+0eyM7yt93+ehEDao4WDTKTbz9DZy7icMG3lwPNtX8RwSXslr+Z2V9t544qHD4cWBLxFzl+b/Y80BrnTCz31n6duhlGyUVhHd4LmmTPkeTNNzlXSm6SS3ei9iv7QcU5ZOi/upJ/6u5zuB4hY5W/F/Vaorc2229W22/d6mKpSmpLokX2r2uPqRYDYjeahMeODbSStvZLuShhcnS8at6JLy2aHxSxrpxbv72Xu/SPhepi36A6GPkMKXxOKxwl+KDduL8AcSxGv2c/1/IZLxSiNDkdBiU0PsMPIKVgAEKAABAIlFkRoAsaEv6omiNABkyOunZb0vP6lZLIiAAwAAC9MbIWSTMjErYIlJEVuQpFiHLcRCgAAAIYAAWQZNopiy1MAjk2KrLcmxSAOwACAtY4ABkYjkQW4ACkZ7iACFAAAABoAACK1N+DEq2ACMFXEQVPTuYgAIDAAAP/2Q=="/>
          <p:cNvSpPr>
            <a:spLocks noChangeAspect="1" noChangeArrowheads="1"/>
          </p:cNvSpPr>
          <p:nvPr/>
        </p:nvSpPr>
        <p:spPr bwMode="auto">
          <a:xfrm>
            <a:off x="155575" y="-525463"/>
            <a:ext cx="1095375" cy="1095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3088" name="Picture 16" descr="http://t1.gstatic.com/images?q=tbn:ANd9GcSi88TWgvzTUgQV9oDCT2UKsY4H3f_MNEJYlm4_4ni0var9X05O4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4419599"/>
            <a:ext cx="1524000" cy="1981201"/>
          </a:xfrm>
          <a:prstGeom prst="rect">
            <a:avLst/>
          </a:prstGeom>
          <a:noFill/>
        </p:spPr>
      </p:pic>
      <p:pic>
        <p:nvPicPr>
          <p:cNvPr id="3090" name="Picture 18" descr="http://t2.gstatic.com/images?q=tbn:ANd9GcS5eViRLua1OilwGxhVG-w4qOfhNPPIjrvP7YFrPlpzyYG3xqIfj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3000" y="2819400"/>
            <a:ext cx="1905000" cy="142875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0" y="58674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Total Price of Fish= $1152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e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07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prior" pitchFamily="2" charset="0"/>
              </a:rPr>
              <a:t>Fun Food </a:t>
            </a:r>
            <a:endParaRPr lang="en-US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prior" pitchFamily="2" charset="0"/>
            </a:endParaRPr>
          </a:p>
        </p:txBody>
      </p:sp>
      <p:pic>
        <p:nvPicPr>
          <p:cNvPr id="3" name="Picture 2" descr="can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9925" y="76200"/>
            <a:ext cx="1971675" cy="1714500"/>
          </a:xfrm>
          <a:prstGeom prst="rect">
            <a:avLst/>
          </a:prstGeom>
        </p:spPr>
      </p:pic>
      <p:pic>
        <p:nvPicPr>
          <p:cNvPr id="4" name="Picture 3" descr="carnival foo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250" y="104775"/>
            <a:ext cx="2343150" cy="1952625"/>
          </a:xfrm>
          <a:prstGeom prst="rect">
            <a:avLst/>
          </a:prstGeom>
        </p:spPr>
      </p:pic>
      <p:pic>
        <p:nvPicPr>
          <p:cNvPr id="5" name="Picture 4" descr="popcor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2438400"/>
            <a:ext cx="2466975" cy="18478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5600" y="12954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Foods You Just Cant Say “NO” To!!!</a:t>
            </a:r>
            <a:endParaRPr lang="en-US" b="1" dirty="0">
              <a:solidFill>
                <a:srgbClr val="0DFF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2286000"/>
            <a:ext cx="2819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ue Highway D Type" pitchFamily="2" charset="0"/>
              </a:rPr>
              <a:t>Carnival Food= cotton candy, hot dogs, burgers,  giant pretzels, funnel cakes , giant pickles, exc.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ue Highway D Type" pitchFamily="2" charset="0"/>
              </a:rPr>
              <a:t>Every fun food you can think of that the kids will enjoy and you don’t see in your regular restaurants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81400" y="17526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Rodeo Ranch Café </a:t>
            </a:r>
            <a:endParaRPr lang="en-US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roed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0" y="4114800"/>
            <a:ext cx="3073400" cy="2305050"/>
          </a:xfrm>
          <a:prstGeom prst="rect">
            <a:avLst/>
          </a:prstGeom>
        </p:spPr>
      </p:pic>
      <p:pic>
        <p:nvPicPr>
          <p:cNvPr id="14" name="Picture 13" descr="mai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1200" y="2190750"/>
            <a:ext cx="26670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8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ln>
            <a:solidFill>
              <a:srgbClr val="FFFF00"/>
            </a:solidFill>
            <a:prstDash val="solid"/>
          </a:ln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ienne" pitchFamily="82" charset="0"/>
              </a:rPr>
              <a:t>Rodeo Ranch café Equipment $ </a:t>
            </a:r>
            <a:endParaRPr lang="en-US" sz="7200" b="1" dirty="0">
              <a:solidFill>
                <a:srgbClr val="0DFF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ienne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3276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Kitchen</a:t>
            </a: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Oven- $3017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Fryer- $525.91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Refrigerator- $4,350.94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Freezer- $2,676.35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Stove- $449.00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7400" y="1447800"/>
            <a:ext cx="23622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Restroom 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6 Mirrors- $540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4 Sinks= $800 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10 Toilets- $1700 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2 Baby Changing Table- $ 200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24200" y="3429000"/>
            <a:ext cx="28194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Dinning Room 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100 Treys- $201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100 Plates- $1000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100 Bowls- $168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100 Forks- $1100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100 Knives- $2800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100 Cups- $1000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100 Table- $3954.9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0DFF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itchFamily="18" charset="0"/>
              </a:rPr>
              <a:t>400 Chairs- $24320</a:t>
            </a:r>
          </a:p>
          <a:p>
            <a:pPr>
              <a:buFont typeface="Arial" pitchFamily="34" charset="0"/>
              <a:buChar char="•"/>
            </a:pPr>
            <a:endParaRPr lang="en-US" b="1" dirty="0">
              <a:solidFill>
                <a:srgbClr val="0DFF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1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 Summer Total= $268,039.35</a:t>
            </a:r>
            <a:b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 Winter Total= $255,730.00 </a:t>
            </a:r>
            <a:r>
              <a:rPr lang="en-US" sz="6000" dirty="0" smtClean="0"/>
              <a:t/>
            </a:r>
            <a:br>
              <a:rPr lang="en-US" sz="6000" dirty="0" smtClean="0"/>
            </a:b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84683375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</Words>
  <Application>Microsoft Office PowerPoint</Application>
  <PresentationFormat>On-screen Show (4:3)</PresentationFormat>
  <Paragraphs>102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Kid Topia IT’S A KID’S WORLD </vt:lpstr>
      <vt:lpstr>Interaction With the Animals </vt:lpstr>
      <vt:lpstr>PowerPoint Presentation</vt:lpstr>
      <vt:lpstr>Fun for the Kids</vt:lpstr>
      <vt:lpstr>Fish Feeding </vt:lpstr>
      <vt:lpstr>Fun Food </vt:lpstr>
      <vt:lpstr>Rodeo Ranch café Equipment $ </vt:lpstr>
      <vt:lpstr>   Complete Summer Total= $268,039.35 Complete Winter Total= $255,730.00  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 Topia IT’S A KID’S WORLD </dc:title>
  <dc:creator> </dc:creator>
  <cp:lastModifiedBy> </cp:lastModifiedBy>
  <cp:revision>1</cp:revision>
  <dcterms:created xsi:type="dcterms:W3CDTF">2011-05-06T16:00:09Z</dcterms:created>
  <dcterms:modified xsi:type="dcterms:W3CDTF">2011-05-06T16:00:42Z</dcterms:modified>
</cp:coreProperties>
</file>